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61" r:id="rId5"/>
    <p:sldId id="258"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71736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408195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198870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3968488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989958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66889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220050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138833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134295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381053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5E5EA0-065E-4967-849B-82B6CA1D26A4}" type="datetimeFigureOut">
              <a:rPr lang="es-CO" smtClean="0"/>
              <a:t>04/03/2013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3F57D0A-7E74-480C-8E6B-AC2D87B8861D}" type="slidenum">
              <a:rPr lang="es-CO" smtClean="0"/>
              <a:t>‹Nº›</a:t>
            </a:fld>
            <a:endParaRPr lang="es-CO"/>
          </a:p>
        </p:txBody>
      </p:sp>
    </p:spTree>
    <p:extLst>
      <p:ext uri="{BB962C8B-B14F-4D97-AF65-F5344CB8AC3E}">
        <p14:creationId xmlns:p14="http://schemas.microsoft.com/office/powerpoint/2010/main" val="390121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E5EA0-065E-4967-849B-82B6CA1D26A4}" type="datetimeFigureOut">
              <a:rPr lang="es-CO" smtClean="0"/>
              <a:t>04/03/2013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57D0A-7E74-480C-8E6B-AC2D87B8861D}" type="slidenum">
              <a:rPr lang="es-CO" smtClean="0"/>
              <a:t>‹Nº›</a:t>
            </a:fld>
            <a:endParaRPr lang="es-CO"/>
          </a:p>
        </p:txBody>
      </p:sp>
    </p:spTree>
    <p:extLst>
      <p:ext uri="{BB962C8B-B14F-4D97-AF65-F5344CB8AC3E}">
        <p14:creationId xmlns:p14="http://schemas.microsoft.com/office/powerpoint/2010/main" val="1995261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s-powerpoint.com / Pinterest - Google Chrome"/>
          <p:cNvPicPr>
            <a:picLocks noChangeAspect="1"/>
          </p:cNvPicPr>
          <p:nvPr/>
        </p:nvPicPr>
        <p:blipFill rotWithShape="1">
          <a:blip r:embed="rId2">
            <a:extLst>
              <a:ext uri="{28A0092B-C50C-407E-A947-70E740481C1C}">
                <a14:useLocalDpi xmlns:a14="http://schemas.microsoft.com/office/drawing/2010/main" val="0"/>
              </a:ext>
            </a:extLst>
          </a:blip>
          <a:srcRect l="29482" t="34712" r="33662" b="25976"/>
          <a:stretch/>
        </p:blipFill>
        <p:spPr>
          <a:xfrm>
            <a:off x="0" y="23674"/>
            <a:ext cx="9252520" cy="6834326"/>
          </a:xfrm>
          <a:prstGeom prst="rect">
            <a:avLst/>
          </a:prstGeom>
        </p:spPr>
      </p:pic>
      <p:sp>
        <p:nvSpPr>
          <p:cNvPr id="2" name="1 CuadroTexto"/>
          <p:cNvSpPr txBox="1"/>
          <p:nvPr/>
        </p:nvSpPr>
        <p:spPr>
          <a:xfrm>
            <a:off x="1169368" y="908720"/>
            <a:ext cx="6696744" cy="3416320"/>
          </a:xfrm>
          <a:prstGeom prst="rect">
            <a:avLst/>
          </a:prstGeom>
          <a:noFill/>
        </p:spPr>
        <p:txBody>
          <a:bodyPr wrap="square" rtlCol="0">
            <a:spAutoFit/>
          </a:bodyPr>
          <a:lstStyle/>
          <a:p>
            <a:pPr algn="ctr"/>
            <a:r>
              <a:rPr lang="es-CO" sz="3600" b="1" i="1" dirty="0"/>
              <a:t>Mesa Nacional:</a:t>
            </a:r>
            <a:endParaRPr lang="es-CO" sz="3600" dirty="0"/>
          </a:p>
          <a:p>
            <a:pPr algn="ctr"/>
            <a:r>
              <a:rPr lang="es-ES" sz="3600" b="1" i="1" dirty="0"/>
              <a:t> “</a:t>
            </a:r>
            <a:r>
              <a:rPr lang="es-ES" sz="3600" i="1" dirty="0"/>
              <a:t>Hacia la Comprensión de la Gestión del Conocimiento Específico en Materia de PRAE, como Base de la Reflexión y la Acción Requeridas para el Trabajo en Red”</a:t>
            </a:r>
            <a:r>
              <a:rPr lang="es-ES" sz="3600" b="1" i="1" dirty="0"/>
              <a:t> </a:t>
            </a:r>
            <a:endParaRPr lang="es-CO" sz="3600" dirty="0"/>
          </a:p>
          <a:p>
            <a:pPr algn="ctr"/>
            <a:r>
              <a:rPr lang="es-CO" sz="3600" dirty="0"/>
              <a:t> </a:t>
            </a:r>
          </a:p>
        </p:txBody>
      </p:sp>
      <p:sp>
        <p:nvSpPr>
          <p:cNvPr id="3" name="2 CuadroTexto"/>
          <p:cNvSpPr txBox="1"/>
          <p:nvPr/>
        </p:nvSpPr>
        <p:spPr>
          <a:xfrm>
            <a:off x="1205880" y="4869160"/>
            <a:ext cx="7326560" cy="1107996"/>
          </a:xfrm>
          <a:prstGeom prst="rect">
            <a:avLst/>
          </a:prstGeom>
          <a:noFill/>
        </p:spPr>
        <p:txBody>
          <a:bodyPr wrap="square" rtlCol="0">
            <a:spAutoFit/>
          </a:bodyPr>
          <a:lstStyle/>
          <a:p>
            <a:pPr algn="ctr"/>
            <a:r>
              <a:rPr lang="es-CO" sz="6600" dirty="0" smtClean="0">
                <a:solidFill>
                  <a:srgbClr val="FF0000"/>
                </a:solidFill>
              </a:rPr>
              <a:t>CONCLUSIONES </a:t>
            </a:r>
            <a:endParaRPr lang="es-CO" sz="6600" dirty="0">
              <a:solidFill>
                <a:srgbClr val="FF0000"/>
              </a:solidFill>
            </a:endParaRPr>
          </a:p>
        </p:txBody>
      </p:sp>
    </p:spTree>
    <p:extLst>
      <p:ext uri="{BB962C8B-B14F-4D97-AF65-F5344CB8AC3E}">
        <p14:creationId xmlns:p14="http://schemas.microsoft.com/office/powerpoint/2010/main" val="3602710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s-powerpoint.com / Pinterest - Google Chrome"/>
          <p:cNvPicPr>
            <a:picLocks noChangeAspect="1"/>
          </p:cNvPicPr>
          <p:nvPr/>
        </p:nvPicPr>
        <p:blipFill rotWithShape="1">
          <a:blip r:embed="rId2">
            <a:extLst>
              <a:ext uri="{28A0092B-C50C-407E-A947-70E740481C1C}">
                <a14:useLocalDpi xmlns:a14="http://schemas.microsoft.com/office/drawing/2010/main" val="0"/>
              </a:ext>
            </a:extLst>
          </a:blip>
          <a:srcRect l="29482" t="34712" r="33662" b="25976"/>
          <a:stretch/>
        </p:blipFill>
        <p:spPr>
          <a:xfrm>
            <a:off x="0" y="1"/>
            <a:ext cx="9144000" cy="6841708"/>
          </a:xfrm>
          <a:prstGeom prst="rect">
            <a:avLst/>
          </a:prstGeom>
        </p:spPr>
      </p:pic>
      <p:sp>
        <p:nvSpPr>
          <p:cNvPr id="5" name="4 CuadroTexto"/>
          <p:cNvSpPr txBox="1"/>
          <p:nvPr/>
        </p:nvSpPr>
        <p:spPr>
          <a:xfrm>
            <a:off x="899592" y="332656"/>
            <a:ext cx="7704856" cy="6093976"/>
          </a:xfrm>
          <a:prstGeom prst="rect">
            <a:avLst/>
          </a:prstGeom>
          <a:noFill/>
        </p:spPr>
        <p:txBody>
          <a:bodyPr wrap="square" rtlCol="0">
            <a:spAutoFit/>
          </a:bodyPr>
          <a:lstStyle/>
          <a:p>
            <a:pPr algn="ctr"/>
            <a:r>
              <a:rPr lang="es-CO" sz="2800" dirty="0">
                <a:solidFill>
                  <a:srgbClr val="FF0000"/>
                </a:solidFill>
                <a:latin typeface="Arial" pitchFamily="34" charset="0"/>
                <a:ea typeface="Cambria Math" pitchFamily="18" charset="0"/>
                <a:cs typeface="Arial" pitchFamily="34" charset="0"/>
              </a:rPr>
              <a:t>MARCO PROYECTIVO DE LA </a:t>
            </a:r>
            <a:r>
              <a:rPr lang="es-CO" sz="2800" dirty="0" smtClean="0">
                <a:solidFill>
                  <a:srgbClr val="FF0000"/>
                </a:solidFill>
                <a:latin typeface="Arial" pitchFamily="34" charset="0"/>
                <a:ea typeface="Cambria Math" pitchFamily="18" charset="0"/>
                <a:cs typeface="Arial" pitchFamily="34" charset="0"/>
              </a:rPr>
              <a:t>REDEPRAE</a:t>
            </a:r>
          </a:p>
          <a:p>
            <a:pPr algn="just"/>
            <a:endParaRPr lang="es-CO" sz="2800" dirty="0">
              <a:solidFill>
                <a:srgbClr val="FF0000"/>
              </a:solidFill>
              <a:latin typeface="Arial" pitchFamily="34" charset="0"/>
              <a:ea typeface="Cambria Math" pitchFamily="18" charset="0"/>
              <a:cs typeface="Arial" pitchFamily="34" charset="0"/>
            </a:endParaRPr>
          </a:p>
          <a:p>
            <a:pPr algn="just"/>
            <a:r>
              <a:rPr lang="es-CO" sz="2800" dirty="0">
                <a:latin typeface="Arial" pitchFamily="34" charset="0"/>
                <a:ea typeface="Cambria Math" pitchFamily="18" charset="0"/>
                <a:cs typeface="Arial" pitchFamily="34" charset="0"/>
              </a:rPr>
              <a:t>-</a:t>
            </a:r>
            <a:r>
              <a:rPr lang="es-CO" sz="2400" dirty="0" smtClean="0">
                <a:solidFill>
                  <a:srgbClr val="7030A0"/>
                </a:solidFill>
                <a:latin typeface="Arial" pitchFamily="34" charset="0"/>
                <a:ea typeface="Cambria Math" pitchFamily="18" charset="0"/>
                <a:cs typeface="Arial" pitchFamily="34" charset="0"/>
              </a:rPr>
              <a:t>CAPACITACIÓN FORMACIÓN “Formación integral”: </a:t>
            </a:r>
            <a:r>
              <a:rPr lang="es-CO" sz="2400" dirty="0" smtClean="0">
                <a:latin typeface="Arial" pitchFamily="34" charset="0"/>
                <a:ea typeface="Cambria Math" pitchFamily="18" charset="0"/>
                <a:cs typeface="Arial" pitchFamily="34" charset="0"/>
              </a:rPr>
              <a:t>Movilización de los dinamizadores PRAE desde apropiación conceptual</a:t>
            </a:r>
          </a:p>
          <a:p>
            <a:pPr algn="just"/>
            <a:endParaRPr lang="es-CO" sz="2400" dirty="0">
              <a:latin typeface="Arial" pitchFamily="34" charset="0"/>
              <a:ea typeface="Cambria Math" pitchFamily="18" charset="0"/>
              <a:cs typeface="Arial" pitchFamily="34" charset="0"/>
            </a:endParaRPr>
          </a:p>
          <a:p>
            <a:pPr algn="just"/>
            <a:r>
              <a:rPr lang="es-CO" sz="2400" dirty="0">
                <a:latin typeface="Arial" pitchFamily="34" charset="0"/>
                <a:ea typeface="Cambria Math" pitchFamily="18" charset="0"/>
                <a:cs typeface="Arial" pitchFamily="34" charset="0"/>
              </a:rPr>
              <a:t>-</a:t>
            </a:r>
            <a:r>
              <a:rPr lang="es-CO" sz="2400" dirty="0" smtClean="0">
                <a:solidFill>
                  <a:srgbClr val="7030A0"/>
                </a:solidFill>
                <a:latin typeface="Arial" pitchFamily="34" charset="0"/>
                <a:ea typeface="Cambria Math" pitchFamily="18" charset="0"/>
                <a:cs typeface="Arial" pitchFamily="34" charset="0"/>
              </a:rPr>
              <a:t>SISTEMATIZACIÓN </a:t>
            </a:r>
            <a:r>
              <a:rPr lang="es-CO" sz="2400" dirty="0">
                <a:solidFill>
                  <a:srgbClr val="7030A0"/>
                </a:solidFill>
                <a:latin typeface="Arial" pitchFamily="34" charset="0"/>
                <a:ea typeface="Cambria Math" pitchFamily="18" charset="0"/>
                <a:cs typeface="Arial" pitchFamily="34" charset="0"/>
              </a:rPr>
              <a:t>E </a:t>
            </a:r>
            <a:r>
              <a:rPr lang="es-CO" sz="2400" dirty="0" smtClean="0">
                <a:solidFill>
                  <a:srgbClr val="7030A0"/>
                </a:solidFill>
                <a:latin typeface="Arial" pitchFamily="34" charset="0"/>
                <a:ea typeface="Cambria Math" pitchFamily="18" charset="0"/>
                <a:cs typeface="Arial" pitchFamily="34" charset="0"/>
              </a:rPr>
              <a:t>INVESTIGACIÓN “Crítico social”:   </a:t>
            </a:r>
            <a:r>
              <a:rPr lang="es-CO" sz="2400" dirty="0" smtClean="0">
                <a:latin typeface="Arial" pitchFamily="34" charset="0"/>
                <a:ea typeface="Cambria Math" pitchFamily="18" charset="0"/>
                <a:cs typeface="Arial" pitchFamily="34" charset="0"/>
              </a:rPr>
              <a:t>Comprensión de las dinámicas actuales de la REDEPRAE, identificación de posibilidades de transformación de las realidades educativo-ambientales</a:t>
            </a:r>
          </a:p>
          <a:p>
            <a:pPr algn="just"/>
            <a:endParaRPr lang="es-CO" sz="2400" dirty="0" smtClean="0">
              <a:latin typeface="Arial" pitchFamily="34" charset="0"/>
              <a:ea typeface="Cambria Math" pitchFamily="18" charset="0"/>
              <a:cs typeface="Arial" pitchFamily="34" charset="0"/>
            </a:endParaRPr>
          </a:p>
          <a:p>
            <a:pPr algn="just"/>
            <a:r>
              <a:rPr lang="es-CO" sz="2400" dirty="0" smtClean="0">
                <a:solidFill>
                  <a:srgbClr val="7030A0"/>
                </a:solidFill>
                <a:latin typeface="Arial" pitchFamily="34" charset="0"/>
                <a:ea typeface="Cambria Math" pitchFamily="18" charset="0"/>
                <a:cs typeface="Arial" pitchFamily="34" charset="0"/>
              </a:rPr>
              <a:t>-</a:t>
            </a:r>
            <a:r>
              <a:rPr lang="es-CO" sz="2400" dirty="0">
                <a:solidFill>
                  <a:srgbClr val="7030A0"/>
                </a:solidFill>
                <a:latin typeface="Arial" pitchFamily="34" charset="0"/>
                <a:ea typeface="Cambria Math" pitchFamily="18" charset="0"/>
                <a:cs typeface="Arial" pitchFamily="34" charset="0"/>
              </a:rPr>
              <a:t>COMUNICACIÓN E </a:t>
            </a:r>
            <a:r>
              <a:rPr lang="es-CO" sz="2400" dirty="0" smtClean="0">
                <a:solidFill>
                  <a:srgbClr val="7030A0"/>
                </a:solidFill>
                <a:latin typeface="Arial" pitchFamily="34" charset="0"/>
                <a:ea typeface="Cambria Math" pitchFamily="18" charset="0"/>
                <a:cs typeface="Arial" pitchFamily="34" charset="0"/>
              </a:rPr>
              <a:t>INFORMACIÓN “Interacción comunicativa”: </a:t>
            </a:r>
            <a:r>
              <a:rPr lang="es-CO" sz="2400" dirty="0" smtClean="0">
                <a:latin typeface="Arial" pitchFamily="34" charset="0"/>
                <a:ea typeface="Cambria Math" pitchFamily="18" charset="0"/>
                <a:cs typeface="Arial" pitchFamily="34" charset="0"/>
              </a:rPr>
              <a:t>Consolidación de la comunidad de conocimiento</a:t>
            </a:r>
          </a:p>
          <a:p>
            <a:endParaRPr lang="es-CO" dirty="0">
              <a:latin typeface="Arial" pitchFamily="34" charset="0"/>
              <a:cs typeface="Arial" pitchFamily="34" charset="0"/>
            </a:endParaRPr>
          </a:p>
        </p:txBody>
      </p:sp>
    </p:spTree>
    <p:extLst>
      <p:ext uri="{BB962C8B-B14F-4D97-AF65-F5344CB8AC3E}">
        <p14:creationId xmlns:p14="http://schemas.microsoft.com/office/powerpoint/2010/main" val="4095162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s-powerpoint.com / Pinterest - Google Chrome"/>
          <p:cNvPicPr>
            <a:picLocks noChangeAspect="1"/>
          </p:cNvPicPr>
          <p:nvPr/>
        </p:nvPicPr>
        <p:blipFill rotWithShape="1">
          <a:blip r:embed="rId2">
            <a:extLst>
              <a:ext uri="{28A0092B-C50C-407E-A947-70E740481C1C}">
                <a14:useLocalDpi xmlns:a14="http://schemas.microsoft.com/office/drawing/2010/main" val="0"/>
              </a:ext>
            </a:extLst>
          </a:blip>
          <a:srcRect l="29482" t="34712" r="33662" b="25976"/>
          <a:stretch/>
        </p:blipFill>
        <p:spPr>
          <a:xfrm>
            <a:off x="0" y="1"/>
            <a:ext cx="9144000" cy="6841708"/>
          </a:xfrm>
          <a:prstGeom prst="rect">
            <a:avLst/>
          </a:prstGeom>
        </p:spPr>
      </p:pic>
      <p:sp>
        <p:nvSpPr>
          <p:cNvPr id="2" name="1 CuadroTexto"/>
          <p:cNvSpPr txBox="1"/>
          <p:nvPr/>
        </p:nvSpPr>
        <p:spPr>
          <a:xfrm>
            <a:off x="539552" y="188640"/>
            <a:ext cx="8352928" cy="5847755"/>
          </a:xfrm>
          <a:prstGeom prst="rect">
            <a:avLst/>
          </a:prstGeom>
          <a:noFill/>
        </p:spPr>
        <p:txBody>
          <a:bodyPr wrap="square" rtlCol="0">
            <a:spAutoFit/>
          </a:bodyPr>
          <a:lstStyle/>
          <a:p>
            <a:pPr algn="ctr"/>
            <a:r>
              <a:rPr lang="es-CO" sz="4400" dirty="0">
                <a:solidFill>
                  <a:srgbClr val="FF0000"/>
                </a:solidFill>
              </a:rPr>
              <a:t>RETOS PARA LOS PROCESOS FORMATIVOS Y DE ACOMPAÑAMIENTO A LOS </a:t>
            </a:r>
            <a:r>
              <a:rPr lang="es-CO" sz="4400" dirty="0" smtClean="0">
                <a:solidFill>
                  <a:srgbClr val="FF0000"/>
                </a:solidFill>
              </a:rPr>
              <a:t>PRAE</a:t>
            </a:r>
          </a:p>
          <a:p>
            <a:pPr algn="ctr"/>
            <a:endParaRPr lang="es-CO" sz="4400" dirty="0" smtClean="0">
              <a:solidFill>
                <a:srgbClr val="FF0000"/>
              </a:solidFill>
            </a:endParaRPr>
          </a:p>
          <a:p>
            <a:r>
              <a:rPr lang="es-CO" sz="2800" dirty="0" smtClean="0"/>
              <a:t>-</a:t>
            </a:r>
            <a:r>
              <a:rPr lang="es-CO" sz="2800" dirty="0"/>
              <a:t>LA LECTURA DE </a:t>
            </a:r>
            <a:r>
              <a:rPr lang="es-CO" sz="2800" dirty="0" smtClean="0"/>
              <a:t>CONTEXTO</a:t>
            </a:r>
          </a:p>
          <a:p>
            <a:endParaRPr lang="es-CO" sz="2800" dirty="0"/>
          </a:p>
          <a:p>
            <a:r>
              <a:rPr lang="es-CO" sz="2800" dirty="0"/>
              <a:t>-</a:t>
            </a:r>
            <a:r>
              <a:rPr lang="es-CO" sz="2800" dirty="0" smtClean="0"/>
              <a:t>MOVILIZACIÓN CONCEPTUAL</a:t>
            </a:r>
          </a:p>
          <a:p>
            <a:endParaRPr lang="es-CO" sz="2800" dirty="0"/>
          </a:p>
          <a:p>
            <a:r>
              <a:rPr lang="es-CO" sz="2800" dirty="0"/>
              <a:t>-</a:t>
            </a:r>
            <a:r>
              <a:rPr lang="es-CO" sz="2800" dirty="0" smtClean="0"/>
              <a:t>INTERPRETACIÓN </a:t>
            </a:r>
            <a:r>
              <a:rPr lang="es-CO" sz="2800" dirty="0"/>
              <a:t>DE REALIDADES </a:t>
            </a:r>
            <a:r>
              <a:rPr lang="es-CO" sz="2800" dirty="0" smtClean="0"/>
              <a:t>AMBIENTALES</a:t>
            </a:r>
          </a:p>
          <a:p>
            <a:endParaRPr lang="es-CO" sz="2800" dirty="0"/>
          </a:p>
          <a:p>
            <a:r>
              <a:rPr lang="es-CO" sz="2800" dirty="0"/>
              <a:t>-FORTALECIMIENTO DE LA </a:t>
            </a:r>
            <a:r>
              <a:rPr lang="es-CO" sz="2800" dirty="0" smtClean="0"/>
              <a:t>PARTICIPACIÓN</a:t>
            </a:r>
          </a:p>
          <a:p>
            <a:endParaRPr lang="es-CO" sz="2800" dirty="0"/>
          </a:p>
          <a:p>
            <a:endParaRPr lang="es-CO" dirty="0"/>
          </a:p>
        </p:txBody>
      </p:sp>
    </p:spTree>
    <p:extLst>
      <p:ext uri="{BB962C8B-B14F-4D97-AF65-F5344CB8AC3E}">
        <p14:creationId xmlns:p14="http://schemas.microsoft.com/office/powerpoint/2010/main" val="3602710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Plantillas-powerpoint.com / Pinterest - Google Chrome"/>
          <p:cNvPicPr>
            <a:picLocks noChangeAspect="1"/>
          </p:cNvPicPr>
          <p:nvPr/>
        </p:nvPicPr>
        <p:blipFill rotWithShape="1">
          <a:blip r:embed="rId2">
            <a:extLst>
              <a:ext uri="{28A0092B-C50C-407E-A947-70E740481C1C}">
                <a14:useLocalDpi xmlns:a14="http://schemas.microsoft.com/office/drawing/2010/main" val="0"/>
              </a:ext>
            </a:extLst>
          </a:blip>
          <a:srcRect l="29482" t="34712" r="33662" b="25976"/>
          <a:stretch/>
        </p:blipFill>
        <p:spPr>
          <a:xfrm>
            <a:off x="0" y="1"/>
            <a:ext cx="9144000" cy="6841708"/>
          </a:xfrm>
          <a:prstGeom prst="rect">
            <a:avLst/>
          </a:prstGeom>
        </p:spPr>
      </p:pic>
      <p:sp>
        <p:nvSpPr>
          <p:cNvPr id="4" name="3 CuadroTexto"/>
          <p:cNvSpPr txBox="1"/>
          <p:nvPr/>
        </p:nvSpPr>
        <p:spPr>
          <a:xfrm>
            <a:off x="1115616" y="476672"/>
            <a:ext cx="7560840" cy="5539978"/>
          </a:xfrm>
          <a:prstGeom prst="rect">
            <a:avLst/>
          </a:prstGeom>
          <a:noFill/>
        </p:spPr>
        <p:txBody>
          <a:bodyPr wrap="square" rtlCol="0">
            <a:spAutoFit/>
          </a:bodyPr>
          <a:lstStyle/>
          <a:p>
            <a:pPr algn="just"/>
            <a:r>
              <a:rPr lang="es-CO" sz="2800" smtClean="0"/>
              <a:t>-APROPIACIÓN </a:t>
            </a:r>
            <a:r>
              <a:rPr lang="es-CO" sz="2800" dirty="0" smtClean="0"/>
              <a:t>Y TRANSFORMACIÓN DE LAS REALIDADES AMBIENTALES</a:t>
            </a:r>
          </a:p>
          <a:p>
            <a:pPr algn="just"/>
            <a:endParaRPr lang="es-CO" sz="2800" dirty="0" smtClean="0"/>
          </a:p>
          <a:p>
            <a:pPr algn="just"/>
            <a:r>
              <a:rPr lang="es-CO" sz="2800" dirty="0" smtClean="0"/>
              <a:t>-PARTICIPACIÓN DE LAS UNIVERSIDADES EN DESARROLLO DE PROPUESTAS QUE CONTRIBUYAN A FORTALECER LA INVESTIGACIÓN Y LA CUALIFICACIÓN DE LOS ACTORES PRAE Y REDEPRAE. </a:t>
            </a:r>
          </a:p>
          <a:p>
            <a:pPr algn="just"/>
            <a:endParaRPr lang="es-CO" sz="2800" dirty="0" smtClean="0"/>
          </a:p>
          <a:p>
            <a:pPr algn="just"/>
            <a:r>
              <a:rPr lang="es-CO" sz="2800" dirty="0" smtClean="0"/>
              <a:t>- INSTALAR UN A CULTURA DE VIRTUALIDAD PARA DINAMIZAR PROYECTAR Y DAR SOSTENIBILIDAD A LA GESTIÓN DE CONOCIMIENTO SIGNIFICATIVO EN PRAE, DE LA COMUNIDADE DE CONOCIMINTO PRAE</a:t>
            </a:r>
          </a:p>
          <a:p>
            <a:endParaRPr lang="es-CO" dirty="0"/>
          </a:p>
        </p:txBody>
      </p:sp>
    </p:spTree>
    <p:extLst>
      <p:ext uri="{BB962C8B-B14F-4D97-AF65-F5344CB8AC3E}">
        <p14:creationId xmlns:p14="http://schemas.microsoft.com/office/powerpoint/2010/main" val="631035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s-powerpoint.com / Pinterest - Google Chrome"/>
          <p:cNvPicPr>
            <a:picLocks noChangeAspect="1"/>
          </p:cNvPicPr>
          <p:nvPr/>
        </p:nvPicPr>
        <p:blipFill rotWithShape="1">
          <a:blip r:embed="rId2">
            <a:extLst>
              <a:ext uri="{28A0092B-C50C-407E-A947-70E740481C1C}">
                <a14:useLocalDpi xmlns:a14="http://schemas.microsoft.com/office/drawing/2010/main" val="0"/>
              </a:ext>
            </a:extLst>
          </a:blip>
          <a:srcRect l="29482" t="34712" r="33662" b="25976"/>
          <a:stretch/>
        </p:blipFill>
        <p:spPr>
          <a:xfrm>
            <a:off x="0" y="1"/>
            <a:ext cx="9144000" cy="6841708"/>
          </a:xfrm>
          <a:prstGeom prst="rect">
            <a:avLst/>
          </a:prstGeom>
        </p:spPr>
      </p:pic>
      <p:sp>
        <p:nvSpPr>
          <p:cNvPr id="2" name="1 CuadroTexto"/>
          <p:cNvSpPr txBox="1"/>
          <p:nvPr/>
        </p:nvSpPr>
        <p:spPr>
          <a:xfrm>
            <a:off x="647564" y="235367"/>
            <a:ext cx="7848872" cy="5693866"/>
          </a:xfrm>
          <a:prstGeom prst="rect">
            <a:avLst/>
          </a:prstGeom>
          <a:noFill/>
        </p:spPr>
        <p:txBody>
          <a:bodyPr wrap="square" rtlCol="0">
            <a:spAutoFit/>
          </a:bodyPr>
          <a:lstStyle/>
          <a:p>
            <a:pPr algn="ctr"/>
            <a:r>
              <a:rPr lang="es-ES" sz="3600" dirty="0" smtClean="0">
                <a:solidFill>
                  <a:srgbClr val="FF0000"/>
                </a:solidFill>
              </a:rPr>
              <a:t>CONCLUSIONES GENERALES:</a:t>
            </a:r>
            <a:endParaRPr lang="es-CO" sz="3600" dirty="0" smtClean="0">
              <a:solidFill>
                <a:srgbClr val="FF0000"/>
              </a:solidFill>
            </a:endParaRPr>
          </a:p>
          <a:p>
            <a:r>
              <a:rPr lang="es-ES" dirty="0"/>
              <a:t> </a:t>
            </a:r>
            <a:endParaRPr lang="es-CO" dirty="0"/>
          </a:p>
          <a:p>
            <a:pPr lvl="0" algn="just"/>
            <a:r>
              <a:rPr lang="es-ES" sz="2800" dirty="0" smtClean="0"/>
              <a:t>-</a:t>
            </a:r>
            <a:r>
              <a:rPr lang="es-ES" sz="2400" dirty="0" smtClean="0"/>
              <a:t>Se </a:t>
            </a:r>
            <a:r>
              <a:rPr lang="es-ES" sz="2400" dirty="0"/>
              <a:t>visualiza como el empoderamiento estratégico de las corporaciones y universidades se convierten en plataforma para el fortalecimiento de las dimensiones de las REDEPRAE</a:t>
            </a:r>
            <a:r>
              <a:rPr lang="es-ES" sz="2400" dirty="0" smtClean="0"/>
              <a:t>.</a:t>
            </a:r>
          </a:p>
          <a:p>
            <a:pPr lvl="0" algn="just"/>
            <a:endParaRPr lang="es-ES" sz="2400" dirty="0"/>
          </a:p>
          <a:p>
            <a:pPr algn="just"/>
            <a:r>
              <a:rPr lang="es-CO" sz="2400" dirty="0" smtClean="0"/>
              <a:t>-A los participantes de la mesa nacional, se le propone un proceso con un horizonte muy complejo desde la formación para la REDEPRAE, que implica una revisión de las capacidades instaladas en el territorio y de las potencialidades para diseñar un marco estratégico de implementación en las regiones y proponérselo al ministerio y las entidades del SINA, reconociendo así la autonomía y la descentralización de la política.</a:t>
            </a:r>
            <a:endParaRPr lang="es-CO" sz="1600" dirty="0"/>
          </a:p>
          <a:p>
            <a:endParaRPr lang="es-CO" dirty="0"/>
          </a:p>
        </p:txBody>
      </p:sp>
    </p:spTree>
    <p:extLst>
      <p:ext uri="{BB962C8B-B14F-4D97-AF65-F5344CB8AC3E}">
        <p14:creationId xmlns:p14="http://schemas.microsoft.com/office/powerpoint/2010/main" val="3602710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188</Words>
  <Application>Microsoft Office PowerPoint</Application>
  <PresentationFormat>Presentación en pantalla (4:3)</PresentationFormat>
  <Paragraphs>30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Francisco</dc:creator>
  <cp:lastModifiedBy>Sandra</cp:lastModifiedBy>
  <cp:revision>8</cp:revision>
  <dcterms:created xsi:type="dcterms:W3CDTF">2012-12-17T19:06:18Z</dcterms:created>
  <dcterms:modified xsi:type="dcterms:W3CDTF">2013-03-04T21:24:24Z</dcterms:modified>
</cp:coreProperties>
</file>